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1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3" r:id="rId6"/>
    <p:sldId id="279" r:id="rId7"/>
    <p:sldId id="260" r:id="rId8"/>
    <p:sldId id="283" r:id="rId9"/>
    <p:sldId id="261" r:id="rId10"/>
    <p:sldId id="262" r:id="rId11"/>
    <p:sldId id="280" r:id="rId12"/>
    <p:sldId id="282" r:id="rId13"/>
    <p:sldId id="284" r:id="rId14"/>
    <p:sldId id="264" r:id="rId15"/>
    <p:sldId id="265" r:id="rId16"/>
    <p:sldId id="266" r:id="rId17"/>
    <p:sldId id="267" r:id="rId18"/>
    <p:sldId id="268" r:id="rId19"/>
    <p:sldId id="285" r:id="rId20"/>
    <p:sldId id="270" r:id="rId21"/>
    <p:sldId id="269" r:id="rId22"/>
    <p:sldId id="286" r:id="rId23"/>
    <p:sldId id="271" r:id="rId24"/>
    <p:sldId id="272" r:id="rId25"/>
    <p:sldId id="273" r:id="rId26"/>
    <p:sldId id="274" r:id="rId27"/>
    <p:sldId id="276" r:id="rId28"/>
    <p:sldId id="277" r:id="rId29"/>
    <p:sldId id="281" r:id="rId30"/>
    <p:sldId id="278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63A18-1AB1-4B16-8B45-ADC22336D3DF}" type="datetimeFigureOut">
              <a:rPr lang="hu-HU" smtClean="0"/>
              <a:t>2022. 10. 25.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EB70C-3DC9-4D0F-A9EF-0D30C66E3B6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9032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Minden osztályban van lehetőség 0. órákban.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EB70C-3DC9-4D0F-A9EF-0D30C66E3B62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1944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EB70C-3DC9-4D0F-A9EF-0D30C66E3B62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4948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Mellékelni kell SNI,BTMN kedvezmény iránti kérelmet:</a:t>
            </a:r>
          </a:p>
          <a:p>
            <a:pPr marL="171450" indent="-171450">
              <a:buFontTx/>
              <a:buChar char="-"/>
            </a:pPr>
            <a:r>
              <a:rPr lang="hu-HU" baseline="0" dirty="0" smtClean="0"/>
              <a:t>Érvényes szakértői vélemény alapján:- szervezés körülményeire</a:t>
            </a:r>
          </a:p>
          <a:p>
            <a:pPr marL="2457450" lvl="5" indent="-171450">
              <a:buFontTx/>
              <a:buChar char="-"/>
            </a:pPr>
            <a:r>
              <a:rPr lang="hu-HU" baseline="0" dirty="0" smtClean="0"/>
              <a:t>- mentesség bizonyos feladatrészek alól CSAK SNI esetén!  Ebben az esetben bizonyos feladatok megoldását az értékeléskor nem vesznek figyelembe. Ezek </a:t>
            </a:r>
            <a:r>
              <a:rPr lang="hu-HU" baseline="0" dirty="0" err="1" smtClean="0"/>
              <a:t>összpontszámát</a:t>
            </a:r>
            <a:r>
              <a:rPr lang="hu-HU" baseline="0" dirty="0" smtClean="0"/>
              <a:t> levonják az </a:t>
            </a:r>
            <a:r>
              <a:rPr lang="hu-HU" baseline="0" dirty="0" err="1" smtClean="0"/>
              <a:t>nelérhető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max</a:t>
            </a:r>
            <a:r>
              <a:rPr lang="hu-HU" baseline="0" dirty="0" smtClean="0"/>
              <a:t>. pontból. Az igazgató minden esetben egyedileg dönt. Ha a mentesítést megadta, akkor sem kaphat rá pontot a gyerek, ha hibátlanul megoldotta! Utólag NEM kérhető, hogy a gyerek számára kedvezőbb eredményt vegyék figyelembe!</a:t>
            </a:r>
          </a:p>
          <a:p>
            <a:pPr marL="2457450" lvl="5" indent="-171450">
              <a:buFontTx/>
              <a:buChar char="-"/>
            </a:pPr>
            <a:r>
              <a:rPr lang="hu-HU" baseline="0" dirty="0" smtClean="0"/>
              <a:t> Ez a mentesség nem a teljes tantárgy alóli mentesítést jelenti, azt a továbbtanulásra kiválasztott iskolával kell leegyeztetni.</a:t>
            </a:r>
          </a:p>
          <a:p>
            <a:pPr marL="2457450" lvl="5" indent="-171450">
              <a:buFontTx/>
              <a:buChar char="-"/>
            </a:pPr>
            <a:r>
              <a:rPr lang="hu-HU" baseline="0" dirty="0" smtClean="0"/>
              <a:t>-segédeszköz használatára vonatkozóan</a:t>
            </a:r>
          </a:p>
          <a:p>
            <a:pPr marL="2457450" lvl="5" indent="-171450">
              <a:buFontTx/>
              <a:buChar char="-"/>
            </a:pPr>
            <a:r>
              <a:rPr lang="hu-HU" baseline="0" dirty="0" smtClean="0"/>
              <a:t>-időhosszabbításra vonatkozóan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EB70C-3DC9-4D0F-A9EF-0D30C66E3B62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9058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D11240B-CA23-4D92-AF12-359C7EC98F06}" type="datetimeFigureOut">
              <a:rPr lang="hu-HU" smtClean="0"/>
              <a:t>2022. 10. 25.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8539-AAC7-4385-8186-E63CE29E670B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641350" ty="-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3408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240B-CA23-4D92-AF12-359C7EC98F06}" type="datetimeFigureOut">
              <a:rPr lang="hu-HU" smtClean="0"/>
              <a:t>2022. 10. 25.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8539-AAC7-4385-8186-E63CE29E67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870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240B-CA23-4D92-AF12-359C7EC98F06}" type="datetimeFigureOut">
              <a:rPr lang="hu-HU" smtClean="0"/>
              <a:t>2022. 10. 25.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8539-AAC7-4385-8186-E63CE29E670B}" type="slidenum">
              <a:rPr lang="hu-HU" smtClean="0"/>
              <a:t>‹#›</a:t>
            </a:fld>
            <a:endParaRPr lang="hu-H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78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240B-CA23-4D92-AF12-359C7EC98F06}" type="datetimeFigureOut">
              <a:rPr lang="hu-HU" smtClean="0"/>
              <a:t>2022. 10. 25.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8539-AAC7-4385-8186-E63CE29E67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3406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240B-CA23-4D92-AF12-359C7EC98F06}" type="datetimeFigureOut">
              <a:rPr lang="hu-HU" smtClean="0"/>
              <a:t>2022. 10. 25.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8539-AAC7-4385-8186-E63CE29E670B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641350" ty="-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401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240B-CA23-4D92-AF12-359C7EC98F06}" type="datetimeFigureOut">
              <a:rPr lang="hu-HU" smtClean="0"/>
              <a:t>2022. 10. 25.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8539-AAC7-4385-8186-E63CE29E67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580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240B-CA23-4D92-AF12-359C7EC98F06}" type="datetimeFigureOut">
              <a:rPr lang="hu-HU" smtClean="0"/>
              <a:t>2022. 10. 25.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8539-AAC7-4385-8186-E63CE29E67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046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240B-CA23-4D92-AF12-359C7EC98F06}" type="datetimeFigureOut">
              <a:rPr lang="hu-HU" smtClean="0"/>
              <a:t>2022. 10. 25.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8539-AAC7-4385-8186-E63CE29E67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785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240B-CA23-4D92-AF12-359C7EC98F06}" type="datetimeFigureOut">
              <a:rPr lang="hu-HU" smtClean="0"/>
              <a:t>2022. 10. 25.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8539-AAC7-4385-8186-E63CE29E67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833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240B-CA23-4D92-AF12-359C7EC98F06}" type="datetimeFigureOut">
              <a:rPr lang="hu-HU" smtClean="0"/>
              <a:t>2022. 10. 25.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8539-AAC7-4385-8186-E63CE29E67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813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/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240B-CA23-4D92-AF12-359C7EC98F06}" type="datetimeFigureOut">
              <a:rPr lang="hu-HU" smtClean="0"/>
              <a:t>2022. 10. 25.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8539-AAC7-4385-8186-E63CE29E670B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577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D11240B-CA23-4D92-AF12-359C7EC98F06}" type="datetimeFigureOut">
              <a:rPr lang="hu-HU" smtClean="0"/>
              <a:t>2022. 10. 25.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FD48539-AAC7-4385-8186-E63CE29E670B}" type="slidenum">
              <a:rPr lang="hu-HU" smtClean="0"/>
              <a:t>‹#›</a:t>
            </a:fld>
            <a:endParaRPr lang="hu-H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8970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21" r:id="rId10"/>
    <p:sldLayoutId id="214748432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ktatas.hu/kozneveles/kozepfoku_felveteli_eljaras/tajekoztato_felvetelizoknek/sni_tanulok_reszvetele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kecs78.h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kifir2.kir.hu/TTJegyzekKeres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Továbbtanulás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sz="2800" dirty="0" smtClean="0"/>
              <a:t>2022/2023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9947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Ver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8097" y="0"/>
            <a:ext cx="7290054" cy="1499616"/>
          </a:xfrm>
        </p:spPr>
        <p:txBody>
          <a:bodyPr/>
          <a:lstStyle/>
          <a:p>
            <a:r>
              <a:rPr lang="hu-HU" dirty="0" smtClean="0"/>
              <a:t>Vinni kell: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71600" y="1499616"/>
            <a:ext cx="7290055" cy="5169744"/>
          </a:xfrm>
        </p:spPr>
        <p:txBody>
          <a:bodyPr>
            <a:normAutofit/>
          </a:bodyPr>
          <a:lstStyle/>
          <a:p>
            <a:r>
              <a:rPr lang="hu-HU" sz="3500" u="sng" dirty="0" smtClean="0"/>
              <a:t>Személyi igazolvány, diákigazolvány</a:t>
            </a:r>
          </a:p>
          <a:p>
            <a:r>
              <a:rPr lang="hu-HU" sz="3500" dirty="0"/>
              <a:t>t</a:t>
            </a:r>
            <a:r>
              <a:rPr lang="hu-HU" sz="3500" dirty="0" smtClean="0"/>
              <a:t>öbb toll (kék)</a:t>
            </a:r>
          </a:p>
          <a:p>
            <a:r>
              <a:rPr lang="hu-HU" sz="3500" dirty="0"/>
              <a:t>v</a:t>
            </a:r>
            <a:r>
              <a:rPr lang="hu-HU" sz="3500" dirty="0" smtClean="0"/>
              <a:t>onalzó</a:t>
            </a:r>
          </a:p>
          <a:p>
            <a:r>
              <a:rPr lang="hu-HU" sz="3500" dirty="0" smtClean="0"/>
              <a:t>körző</a:t>
            </a:r>
            <a:endParaRPr lang="hu-HU" sz="3500" dirty="0" smtClean="0"/>
          </a:p>
          <a:p>
            <a:r>
              <a:rPr lang="hu-HU" sz="3500" dirty="0" smtClean="0"/>
              <a:t>ceruza</a:t>
            </a:r>
          </a:p>
          <a:p>
            <a:r>
              <a:rPr lang="hu-HU" sz="3500" dirty="0"/>
              <a:t>r</a:t>
            </a:r>
            <a:r>
              <a:rPr lang="hu-HU" sz="3500" dirty="0" smtClean="0"/>
              <a:t>adír</a:t>
            </a:r>
          </a:p>
          <a:p>
            <a:pPr marL="64008" indent="0">
              <a:buNone/>
            </a:pPr>
            <a:r>
              <a:rPr lang="hu-HU" sz="3500" dirty="0" smtClean="0"/>
              <a:t>Más NEM használható!</a:t>
            </a:r>
          </a:p>
          <a:p>
            <a:endParaRPr lang="hu-HU" dirty="0"/>
          </a:p>
        </p:txBody>
      </p:sp>
      <p:pic>
        <p:nvPicPr>
          <p:cNvPr id="4" name="Kép 3" descr="Az ötlettől a megvalósításig, A műszaki rajz és a rajzolás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7548">
            <a:off x="4772007" y="2727756"/>
            <a:ext cx="3193723" cy="273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99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290054" cy="1499616"/>
          </a:xfrm>
        </p:spPr>
        <p:txBody>
          <a:bodyPr/>
          <a:lstStyle/>
          <a:p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Amennyiben szükséges, a Jogorvoslat menete:</a:t>
            </a:r>
            <a:endParaRPr lang="hu-H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8096" y="1688256"/>
            <a:ext cx="7290055" cy="4640769"/>
          </a:xfrm>
        </p:spPr>
        <p:txBody>
          <a:bodyPr>
            <a:noAutofit/>
          </a:bodyPr>
          <a:lstStyle/>
          <a:p>
            <a:r>
              <a:rPr lang="hu-HU" sz="2800" dirty="0" smtClean="0"/>
              <a:t>1. </a:t>
            </a:r>
            <a:r>
              <a:rPr lang="hu-HU" sz="2800" dirty="0" smtClean="0">
                <a:solidFill>
                  <a:srgbClr val="FF0000"/>
                </a:solidFill>
              </a:rPr>
              <a:t>Megtekintés: 8 napon belül</a:t>
            </a:r>
          </a:p>
          <a:p>
            <a:endParaRPr lang="hu-HU" sz="2800" dirty="0" smtClean="0">
              <a:solidFill>
                <a:srgbClr val="FF0000"/>
              </a:solidFill>
            </a:endParaRPr>
          </a:p>
          <a:p>
            <a:pPr lvl="1"/>
            <a:r>
              <a:rPr lang="hu-HU" sz="2800" dirty="0" smtClean="0"/>
              <a:t>2. </a:t>
            </a:r>
            <a:r>
              <a:rPr lang="hu-HU" sz="2800" dirty="0" smtClean="0">
                <a:solidFill>
                  <a:schemeClr val="accent1">
                    <a:lumMod val="50000"/>
                  </a:schemeClr>
                </a:solidFill>
              </a:rPr>
              <a:t>Észrevétel benyújtása ÍRÁSBAN, A VIZSGASZERVEZŐ INTÉZMÉNYBE</a:t>
            </a:r>
            <a:r>
              <a:rPr lang="hu-HU" sz="2800" dirty="0" smtClean="0"/>
              <a:t>, a megtekintést </a:t>
            </a:r>
            <a:r>
              <a:rPr lang="hu-HU" sz="2800" dirty="0" smtClean="0">
                <a:solidFill>
                  <a:srgbClr val="FF0000"/>
                </a:solidFill>
              </a:rPr>
              <a:t>követő első munkanap 16.00 óráig </a:t>
            </a:r>
          </a:p>
          <a:p>
            <a:pPr marL="128016" lvl="1" indent="0">
              <a:buNone/>
            </a:pPr>
            <a:r>
              <a:rPr lang="hu-HU" sz="2800" u="sng" dirty="0" smtClean="0">
                <a:solidFill>
                  <a:srgbClr val="FF0000"/>
                </a:solidFill>
              </a:rPr>
              <a:t>CSAK a hivatalos javítási-értékelési útmutatótól eltérő értékelés esetén tehető!!!</a:t>
            </a:r>
          </a:p>
          <a:p>
            <a:pPr lvl="1"/>
            <a:endParaRPr lang="hu-HU" sz="2800" dirty="0" smtClean="0"/>
          </a:p>
          <a:p>
            <a:pPr lvl="3"/>
            <a:r>
              <a:rPr lang="hu-HU" sz="2800" dirty="0" smtClean="0"/>
              <a:t>3. A vizsgaszervező iskola 3 munkanapon belül közli a döntését a szülővel.</a:t>
            </a:r>
          </a:p>
          <a:p>
            <a:pPr lvl="3"/>
            <a:endParaRPr lang="hu-HU" sz="2800" dirty="0" smtClean="0"/>
          </a:p>
          <a:p>
            <a:pPr marL="640080" lvl="4" indent="0">
              <a:buNone/>
            </a:pP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04785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8096" y="201192"/>
            <a:ext cx="7290054" cy="1499616"/>
          </a:xfrm>
        </p:spPr>
        <p:txBody>
          <a:bodyPr/>
          <a:lstStyle/>
          <a:p>
            <a:r>
              <a:rPr lang="hu-HU" dirty="0" smtClean="0"/>
              <a:t>Jogorvoslat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8096" y="1700808"/>
            <a:ext cx="7290055" cy="4608552"/>
          </a:xfrm>
        </p:spPr>
        <p:txBody>
          <a:bodyPr/>
          <a:lstStyle/>
          <a:p>
            <a:pPr lvl="4"/>
            <a:r>
              <a:rPr lang="hu-HU" sz="3600" dirty="0" smtClean="0"/>
              <a:t>4.	 Fellebbezéssel </a:t>
            </a:r>
            <a:r>
              <a:rPr lang="hu-HU" sz="3600" dirty="0"/>
              <a:t>lehet élni az Oktatási Hivatalnak címezve, a </a:t>
            </a:r>
            <a:r>
              <a:rPr lang="hu-HU" sz="3600" u="sng" dirty="0">
                <a:solidFill>
                  <a:srgbClr val="00B050"/>
                </a:solidFill>
              </a:rPr>
              <a:t>szervező intézményhez benyújtva</a:t>
            </a:r>
            <a:r>
              <a:rPr lang="hu-HU" sz="3600" dirty="0">
                <a:solidFill>
                  <a:srgbClr val="00B050"/>
                </a:solidFill>
              </a:rPr>
              <a:t> </a:t>
            </a:r>
            <a:r>
              <a:rPr lang="hu-HU" sz="3600" u="sng" dirty="0">
                <a:solidFill>
                  <a:srgbClr val="FF0000"/>
                </a:solidFill>
              </a:rPr>
              <a:t>a döntés kézhezvételétől 3 munkanapon belül</a:t>
            </a:r>
          </a:p>
          <a:p>
            <a:pPr lvl="4"/>
            <a:endParaRPr lang="hu-HU" sz="3600" dirty="0"/>
          </a:p>
          <a:p>
            <a:pPr lvl="6"/>
            <a:r>
              <a:rPr lang="hu-HU" sz="3600" dirty="0"/>
              <a:t>5. </a:t>
            </a:r>
            <a:r>
              <a:rPr lang="hu-HU" sz="3600" dirty="0" smtClean="0"/>
              <a:t>	8 </a:t>
            </a:r>
            <a:r>
              <a:rPr lang="hu-HU" sz="3600" dirty="0"/>
              <a:t>napon belül döntés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223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7" name="Tartalom helye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985" t="28414" r="15579" b="10725"/>
          <a:stretch/>
        </p:blipFill>
        <p:spPr>
          <a:xfrm>
            <a:off x="0" y="0"/>
            <a:ext cx="93245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07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290054" cy="1499616"/>
          </a:xfrm>
        </p:spPr>
        <p:txBody>
          <a:bodyPr>
            <a:normAutofit/>
          </a:bodyPr>
          <a:lstStyle/>
          <a:p>
            <a:r>
              <a:rPr lang="hu-HU" dirty="0" smtClean="0"/>
              <a:t>A középfokú iskola a felvételi kérelemről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8096" y="1772816"/>
            <a:ext cx="7908360" cy="4824536"/>
          </a:xfrm>
        </p:spPr>
        <p:txBody>
          <a:bodyPr>
            <a:normAutofit/>
          </a:bodyPr>
          <a:lstStyle/>
          <a:p>
            <a:r>
              <a:rPr lang="hu-HU" sz="2800" dirty="0" smtClean="0"/>
              <a:t>Kizárólag az </a:t>
            </a:r>
            <a:r>
              <a:rPr lang="hu-HU" sz="2800" b="1" u="sng" dirty="0" smtClean="0">
                <a:solidFill>
                  <a:schemeClr val="accent3">
                    <a:lumMod val="75000"/>
                  </a:schemeClr>
                </a:solidFill>
              </a:rPr>
              <a:t>általános iskolai tanulmányi eredmények </a:t>
            </a:r>
            <a:r>
              <a:rPr lang="hu-HU" sz="2800" dirty="0" smtClean="0"/>
              <a:t>alapján,</a:t>
            </a:r>
          </a:p>
          <a:p>
            <a:r>
              <a:rPr lang="hu-HU" sz="2800" dirty="0"/>
              <a:t>v</a:t>
            </a:r>
            <a:r>
              <a:rPr lang="hu-HU" sz="2800" dirty="0" smtClean="0"/>
              <a:t>agy  gimnázium és szakgimnázium, szakképző intézmények esetén </a:t>
            </a:r>
            <a:r>
              <a:rPr lang="hu-HU" sz="2800" u="sng" dirty="0" smtClean="0">
                <a:solidFill>
                  <a:schemeClr val="accent3">
                    <a:lumMod val="75000"/>
                  </a:schemeClr>
                </a:solidFill>
              </a:rPr>
              <a:t>a </a:t>
            </a:r>
            <a:r>
              <a:rPr lang="hu-HU" sz="2800" b="1" u="sng" dirty="0" smtClean="0">
                <a:solidFill>
                  <a:schemeClr val="accent3">
                    <a:lumMod val="75000"/>
                  </a:schemeClr>
                </a:solidFill>
              </a:rPr>
              <a:t>tanulmányi eredmények és a központi írásbeli vizsga eredményei</a:t>
            </a:r>
            <a:r>
              <a:rPr lang="hu-HU" sz="2800" u="sng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hu-HU" sz="2800" dirty="0" smtClean="0"/>
              <a:t>alapján,</a:t>
            </a:r>
          </a:p>
          <a:p>
            <a:r>
              <a:rPr lang="hu-HU" sz="2800" dirty="0"/>
              <a:t>v</a:t>
            </a:r>
            <a:r>
              <a:rPr lang="hu-HU" sz="2800" dirty="0" smtClean="0"/>
              <a:t>agy gimnázium és szakgimnázium, szakképző intézmények esetén a </a:t>
            </a:r>
            <a:r>
              <a:rPr lang="hu-HU" sz="2800" b="1" u="sng" dirty="0" smtClean="0">
                <a:solidFill>
                  <a:schemeClr val="accent3">
                    <a:lumMod val="75000"/>
                  </a:schemeClr>
                </a:solidFill>
              </a:rPr>
              <a:t>tanulmányi eredmények, továbbá a központi írásbeli vizsga és a szóbeli vizsga eredményei</a:t>
            </a:r>
            <a:r>
              <a:rPr lang="hu-HU" sz="2800" b="1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2800" dirty="0" smtClean="0"/>
              <a:t>alapján dönthet.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20946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4373116" cy="1463040"/>
          </a:xfrm>
        </p:spPr>
        <p:txBody>
          <a:bodyPr/>
          <a:lstStyle/>
          <a:p>
            <a:r>
              <a:rPr lang="hu-HU" sz="5400" dirty="0" smtClean="0"/>
              <a:t>Szóbeli vizsgák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44008" y="4960137"/>
            <a:ext cx="4536504" cy="1463040"/>
          </a:xfrm>
        </p:spPr>
        <p:txBody>
          <a:bodyPr>
            <a:normAutofit lnSpcReduction="10000"/>
          </a:bodyPr>
          <a:lstStyle/>
          <a:p>
            <a:r>
              <a:rPr lang="hu-HU" sz="4800" dirty="0" smtClean="0">
                <a:solidFill>
                  <a:schemeClr val="accent3">
                    <a:lumMod val="75000"/>
                  </a:schemeClr>
                </a:solidFill>
              </a:rPr>
              <a:t>2023. február 27 -március 1</a:t>
            </a:r>
            <a:r>
              <a:rPr lang="hu-HU" sz="4800" dirty="0">
                <a:solidFill>
                  <a:schemeClr val="accent3">
                    <a:lumMod val="75000"/>
                  </a:schemeClr>
                </a:solidFill>
              </a:rPr>
              <a:t>4</a:t>
            </a:r>
            <a:r>
              <a:rPr lang="hu-HU" sz="48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hu-HU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39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eave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-27384"/>
            <a:ext cx="7290054" cy="1499616"/>
          </a:xfrm>
        </p:spPr>
        <p:txBody>
          <a:bodyPr/>
          <a:lstStyle/>
          <a:p>
            <a:r>
              <a:rPr lang="hu-HU" dirty="0" smtClean="0"/>
              <a:t>Pontok számítása: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544616"/>
          </a:xfrm>
        </p:spPr>
        <p:txBody>
          <a:bodyPr>
            <a:noAutofit/>
          </a:bodyPr>
          <a:lstStyle/>
          <a:p>
            <a:r>
              <a:rPr lang="hu-HU" sz="3200" dirty="0" smtClean="0"/>
              <a:t>A központi </a:t>
            </a:r>
            <a:r>
              <a:rPr lang="hu-HU" sz="3200" b="1" u="sng" dirty="0" smtClean="0">
                <a:solidFill>
                  <a:srgbClr val="FFFF00"/>
                </a:solidFill>
              </a:rPr>
              <a:t>írásbeli vizsgán </a:t>
            </a:r>
            <a:r>
              <a:rPr lang="hu-HU" sz="3200" dirty="0" smtClean="0"/>
              <a:t>szerzett pontoknak a felvételi </a:t>
            </a:r>
            <a:r>
              <a:rPr lang="hu-HU" sz="3200" dirty="0" err="1" smtClean="0"/>
              <a:t>összpontszám</a:t>
            </a:r>
            <a:r>
              <a:rPr lang="hu-HU" sz="3200" dirty="0" smtClean="0"/>
              <a:t> </a:t>
            </a:r>
            <a:r>
              <a:rPr lang="hu-HU" sz="3200" b="1" u="sng" dirty="0" smtClean="0">
                <a:solidFill>
                  <a:srgbClr val="FFFF00"/>
                </a:solidFill>
              </a:rPr>
              <a:t>minimum 50%-</a:t>
            </a:r>
            <a:r>
              <a:rPr lang="hu-HU" sz="3200" dirty="0" smtClean="0"/>
              <a:t>át kell képviselnie.</a:t>
            </a:r>
          </a:p>
          <a:p>
            <a:r>
              <a:rPr lang="hu-HU" sz="3200" dirty="0" smtClean="0"/>
              <a:t>A középiskola dönt arról, hogy egyik, vagy mindkettő terület (magyar, matematika) eredményét kéri-e.</a:t>
            </a:r>
          </a:p>
          <a:p>
            <a:r>
              <a:rPr lang="hu-HU" sz="3200" dirty="0" smtClean="0"/>
              <a:t>Előfordulhat, hogy az egyik tárgy eredményét nagyobb mértékben számítja be a középiskola (felvételi tájékoztató alapján)</a:t>
            </a:r>
          </a:p>
          <a:p>
            <a:r>
              <a:rPr lang="hu-HU" sz="3200" dirty="0" smtClean="0"/>
              <a:t>A </a:t>
            </a:r>
            <a:r>
              <a:rPr lang="hu-HU" sz="3200" b="1" u="sng" dirty="0" smtClean="0">
                <a:solidFill>
                  <a:srgbClr val="FFFF00"/>
                </a:solidFill>
              </a:rPr>
              <a:t>szóbeli vizsga </a:t>
            </a:r>
            <a:r>
              <a:rPr lang="hu-HU" sz="3200" dirty="0" smtClean="0"/>
              <a:t>maximális felvételi </a:t>
            </a:r>
            <a:r>
              <a:rPr lang="hu-HU" sz="3200" dirty="0" err="1" smtClean="0"/>
              <a:t>összpontszám</a:t>
            </a:r>
            <a:r>
              <a:rPr lang="hu-HU" sz="3200" dirty="0" smtClean="0"/>
              <a:t> </a:t>
            </a:r>
            <a:r>
              <a:rPr lang="hu-HU" sz="3200" b="1" u="sng" dirty="0" smtClean="0">
                <a:solidFill>
                  <a:srgbClr val="FFFF00"/>
                </a:solidFill>
              </a:rPr>
              <a:t>maximum 25%-</a:t>
            </a:r>
            <a:r>
              <a:rPr lang="hu-HU" sz="3200" dirty="0" smtClean="0"/>
              <a:t>át teheti ki.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422904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8096" y="116632"/>
            <a:ext cx="7290054" cy="1499616"/>
          </a:xfrm>
        </p:spPr>
        <p:txBody>
          <a:bodyPr>
            <a:normAutofit/>
          </a:bodyPr>
          <a:lstStyle/>
          <a:p>
            <a:r>
              <a:rPr lang="hu-HU" dirty="0" smtClean="0"/>
              <a:t>A kiértékelt feladatlapok megtekintése: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8096" y="1844824"/>
            <a:ext cx="7290055" cy="44645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u-HU" sz="3200" dirty="0" smtClean="0"/>
              <a:t>A vizsgát követő </a:t>
            </a:r>
            <a:r>
              <a:rPr lang="hu-HU" sz="3200" dirty="0" smtClean="0">
                <a:solidFill>
                  <a:srgbClr val="002060"/>
                </a:solidFill>
              </a:rPr>
              <a:t>8 napon belül </a:t>
            </a:r>
            <a:r>
              <a:rPr lang="hu-HU" sz="3200" dirty="0" smtClean="0"/>
              <a:t>a középiskola által meghatározott időpontban kerül rá sor.</a:t>
            </a:r>
          </a:p>
          <a:p>
            <a:pPr>
              <a:buFont typeface="Wingdings" panose="05000000000000000000" pitchFamily="2" charset="2"/>
              <a:buChar char="v"/>
            </a:pPr>
            <a:endParaRPr lang="hu-HU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hu-HU" sz="3200" dirty="0" smtClean="0"/>
              <a:t>Az írásbeli vizsga eredményéről a középiskola 2023. február 10-ig értesíti a tanulót (értékelő lap).</a:t>
            </a:r>
          </a:p>
          <a:p>
            <a:pPr marL="64008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2482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168975"/>
            <a:ext cx="7290054" cy="1499616"/>
          </a:xfrm>
        </p:spPr>
        <p:txBody>
          <a:bodyPr/>
          <a:lstStyle/>
          <a:p>
            <a:r>
              <a:rPr lang="hu-HU" dirty="0" smtClean="0">
                <a:solidFill>
                  <a:schemeClr val="accent4">
                    <a:lumMod val="50000"/>
                  </a:schemeClr>
                </a:solidFill>
              </a:rPr>
              <a:t>Jelentkezési lapok</a:t>
            </a:r>
            <a:endParaRPr lang="hu-H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340768"/>
            <a:ext cx="8208912" cy="54006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A jelentkezési lapokon a középiskolák és a tanulmányi területek sorrendjét a felvételi pontszám ismeretében érdemes megjelölni.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sz="2800" dirty="0" smtClean="0">
                <a:solidFill>
                  <a:srgbClr val="00B050"/>
                </a:solidFill>
              </a:rPr>
              <a:t>Ha </a:t>
            </a:r>
            <a:r>
              <a:rPr lang="hu-HU" sz="2800" b="1" u="sng" dirty="0" smtClean="0">
                <a:solidFill>
                  <a:srgbClr val="00B050"/>
                </a:solidFill>
              </a:rPr>
              <a:t>papír alapon </a:t>
            </a:r>
            <a:r>
              <a:rPr lang="hu-HU" sz="2800" dirty="0" smtClean="0">
                <a:solidFill>
                  <a:srgbClr val="00B050"/>
                </a:solidFill>
              </a:rPr>
              <a:t>történik a jelentkezési lap elkészítése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, akkor: annyi jelentkezési lapot kell kitölteni ahány iskolába kíván jelentkezni a tanuló, a tanulói adatlapból mindenképpen </a:t>
            </a:r>
            <a:r>
              <a:rPr lang="hu-HU" sz="2800" b="1" dirty="0" smtClean="0">
                <a:solidFill>
                  <a:srgbClr val="FF0000"/>
                </a:solidFill>
              </a:rPr>
              <a:t>2 példányt</a:t>
            </a:r>
            <a:r>
              <a:rPr lang="hu-HU" sz="2800" dirty="0" smtClean="0">
                <a:solidFill>
                  <a:srgbClr val="FF0000"/>
                </a:solidFill>
              </a:rPr>
              <a:t> 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kell kitölteni. Ezek leadási határideje az </a:t>
            </a:r>
            <a:r>
              <a:rPr lang="hu-HU" sz="2800" b="1" u="sng" dirty="0" smtClean="0">
                <a:solidFill>
                  <a:srgbClr val="00B050"/>
                </a:solidFill>
              </a:rPr>
              <a:t>osztályfőnököknek:2023. február 9.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sz="2800" b="1" u="sng" dirty="0" smtClean="0">
                <a:solidFill>
                  <a:srgbClr val="00B050"/>
                </a:solidFill>
              </a:rPr>
              <a:t>Online jelentkezési lap 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kitöltésének határideje szintén 2023. 02.09. Az onnan kinyomtatott egyén azonosítóval rendelkező </a:t>
            </a:r>
            <a:r>
              <a:rPr lang="hu-HU" sz="2800" dirty="0" smtClean="0">
                <a:solidFill>
                  <a:srgbClr val="00B050"/>
                </a:solidFill>
              </a:rPr>
              <a:t>igazolást kérjük 2023. 02.10-ig beküldeni az osztályfőnököknek!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1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19268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hu-HU" sz="3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hu-HU" sz="3600" dirty="0" smtClean="0">
                <a:solidFill>
                  <a:schemeClr val="accent4">
                    <a:lumMod val="50000"/>
                  </a:schemeClr>
                </a:solidFill>
              </a:rPr>
              <a:t>A jelentkezési lapokat mindkét kitöltés esetben </a:t>
            </a:r>
            <a:r>
              <a:rPr lang="hu-HU" sz="3600" b="1" u="sng" dirty="0" smtClean="0">
                <a:solidFill>
                  <a:srgbClr val="00B050"/>
                </a:solidFill>
              </a:rPr>
              <a:t>itt az iskolában nyomtatjuk.</a:t>
            </a:r>
            <a:r>
              <a:rPr lang="hu-HU" sz="3600" dirty="0" smtClean="0">
                <a:solidFill>
                  <a:schemeClr val="accent4">
                    <a:lumMod val="50000"/>
                  </a:schemeClr>
                </a:solidFill>
              </a:rPr>
              <a:t> Az általunk </a:t>
            </a:r>
            <a:r>
              <a:rPr lang="hu-HU" sz="3600" dirty="0">
                <a:solidFill>
                  <a:schemeClr val="accent4">
                    <a:lumMod val="50000"/>
                  </a:schemeClr>
                </a:solidFill>
              </a:rPr>
              <a:t>elkészített és kinyomtatott jelentkezési lapot </a:t>
            </a:r>
            <a:r>
              <a:rPr lang="hu-HU" sz="3600" b="1" u="sng" dirty="0">
                <a:solidFill>
                  <a:srgbClr val="00B050"/>
                </a:solidFill>
              </a:rPr>
              <a:t>mindkét szülőnek</a:t>
            </a:r>
            <a:r>
              <a:rPr lang="hu-HU" sz="3600" b="1" u="sng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sz="3600" dirty="0">
                <a:solidFill>
                  <a:schemeClr val="accent4">
                    <a:lumMod val="50000"/>
                  </a:schemeClr>
                </a:solidFill>
              </a:rPr>
              <a:t>és a tanulónak is alá kell írnia! </a:t>
            </a:r>
            <a:endParaRPr lang="hu-HU" sz="3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u-HU" sz="36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hu-HU" sz="3600" dirty="0">
                <a:solidFill>
                  <a:schemeClr val="accent4">
                    <a:lumMod val="50000"/>
                  </a:schemeClr>
                </a:solidFill>
              </a:rPr>
              <a:t>Aláírás utolsó napja: </a:t>
            </a:r>
            <a:r>
              <a:rPr lang="hu-HU" sz="3600" dirty="0">
                <a:solidFill>
                  <a:srgbClr val="FF0000"/>
                </a:solidFill>
              </a:rPr>
              <a:t>2023. február 17.!!!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3684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201192"/>
            <a:ext cx="7290054" cy="1499616"/>
          </a:xfrm>
        </p:spPr>
        <p:txBody>
          <a:bodyPr/>
          <a:lstStyle/>
          <a:p>
            <a:r>
              <a:rPr lang="hu-HU" dirty="0" smtClean="0">
                <a:solidFill>
                  <a:srgbClr val="00B0F0"/>
                </a:solidFill>
              </a:rPr>
              <a:t>Mai nap témái:</a:t>
            </a:r>
            <a:endParaRPr lang="hu-HU" dirty="0">
              <a:solidFill>
                <a:srgbClr val="00B0F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8096" y="1700808"/>
            <a:ext cx="7290055" cy="4896544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0070C0"/>
                </a:solidFill>
              </a:rPr>
              <a:t>Központi felvételi eljárás</a:t>
            </a:r>
          </a:p>
          <a:p>
            <a:r>
              <a:rPr lang="hu-HU" sz="2800" dirty="0" smtClean="0">
                <a:solidFill>
                  <a:srgbClr val="0070C0"/>
                </a:solidFill>
              </a:rPr>
              <a:t>Központi felvételi vizsgák időpontja</a:t>
            </a:r>
          </a:p>
          <a:p>
            <a:r>
              <a:rPr lang="hu-HU" sz="2800" dirty="0" smtClean="0">
                <a:solidFill>
                  <a:srgbClr val="0070C0"/>
                </a:solidFill>
              </a:rPr>
              <a:t>A felvételi vizsgára való jelentkezési lapok</a:t>
            </a:r>
          </a:p>
          <a:p>
            <a:r>
              <a:rPr lang="hu-HU" sz="2800" dirty="0" smtClean="0">
                <a:solidFill>
                  <a:srgbClr val="0070C0"/>
                </a:solidFill>
              </a:rPr>
              <a:t>Az eredmények megtekintése, azok közzététele</a:t>
            </a:r>
          </a:p>
          <a:p>
            <a:r>
              <a:rPr lang="hu-HU" sz="2800" dirty="0" smtClean="0">
                <a:solidFill>
                  <a:srgbClr val="0070C0"/>
                </a:solidFill>
              </a:rPr>
              <a:t>További teendők</a:t>
            </a:r>
          </a:p>
          <a:p>
            <a:r>
              <a:rPr lang="hu-HU" sz="2800" dirty="0" smtClean="0">
                <a:solidFill>
                  <a:srgbClr val="0070C0"/>
                </a:solidFill>
              </a:rPr>
              <a:t>Fontosabb dátumok</a:t>
            </a:r>
          </a:p>
          <a:p>
            <a:r>
              <a:rPr lang="hu-HU" sz="2800" dirty="0" smtClean="0">
                <a:solidFill>
                  <a:srgbClr val="0070C0"/>
                </a:solidFill>
              </a:rPr>
              <a:t>SNI tanulók kedvezményei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9816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8096" y="-1926"/>
            <a:ext cx="7290054" cy="1499616"/>
          </a:xfrm>
        </p:spPr>
        <p:txBody>
          <a:bodyPr/>
          <a:lstStyle/>
          <a:p>
            <a:r>
              <a:rPr lang="hu-HU" dirty="0" smtClean="0"/>
              <a:t>Jelentkezési lapok és mellékletek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5" y="1052736"/>
            <a:ext cx="9001000" cy="561662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endParaRPr lang="hu-HU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hu-HU" sz="3600" dirty="0" smtClean="0"/>
              <a:t>Jelige-OM azonosító</a:t>
            </a:r>
          </a:p>
          <a:p>
            <a:endParaRPr lang="hu-HU" sz="3600" dirty="0"/>
          </a:p>
          <a:p>
            <a:pPr>
              <a:buFont typeface="Wingdings" panose="05000000000000000000" pitchFamily="2" charset="2"/>
              <a:buChar char="v"/>
            </a:pPr>
            <a:r>
              <a:rPr lang="hu-HU" sz="3600" dirty="0" smtClean="0"/>
              <a:t>A mellékelendő Értékelő lapból </a:t>
            </a:r>
            <a:r>
              <a:rPr lang="hu-HU" sz="3600" dirty="0" smtClean="0">
                <a:solidFill>
                  <a:srgbClr val="FFFF00"/>
                </a:solidFill>
              </a:rPr>
              <a:t>a szülőknek kell </a:t>
            </a:r>
            <a:r>
              <a:rPr lang="hu-HU" sz="3600" dirty="0" smtClean="0"/>
              <a:t>annyi példányt beküldeni, ahány iskolába kérik azt! Az eredeti dokumentum a szülőnél marad! </a:t>
            </a:r>
          </a:p>
          <a:p>
            <a:pPr marL="0" indent="0">
              <a:buNone/>
            </a:pPr>
            <a:endParaRPr lang="hu-HU" sz="36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hu-HU" sz="3600" dirty="0"/>
              <a:t>F</a:t>
            </a:r>
            <a:r>
              <a:rPr lang="hu-HU" sz="3600" dirty="0" smtClean="0"/>
              <a:t>elbélyegzett, megcímzett boríték, iskolák által kért igazolások pl.: sport</a:t>
            </a:r>
          </a:p>
        </p:txBody>
      </p:sp>
    </p:spTree>
    <p:extLst>
      <p:ext uri="{BB962C8B-B14F-4D97-AF65-F5344CB8AC3E}">
        <p14:creationId xmlns:p14="http://schemas.microsoft.com/office/powerpoint/2010/main" val="97153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7935416" cy="409364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>
                <a:solidFill>
                  <a:srgbClr val="0070C0"/>
                </a:solidFill>
              </a:rPr>
              <a:t>A tanuló által meghatározott sorrendet a középiskola NEM ismeri.</a:t>
            </a:r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7642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ép helye 4"/>
          <p:cNvSpPr>
            <a:spLocks noGrp="1"/>
          </p:cNvSpPr>
          <p:nvPr>
            <p:ph type="pic" idx="1"/>
          </p:nvPr>
        </p:nvSpPr>
        <p:spPr>
          <a:xfrm>
            <a:off x="0" y="-10536"/>
            <a:ext cx="9141714" cy="4572000"/>
          </a:xfrm>
        </p:spPr>
      </p:sp>
      <p:sp>
        <p:nvSpPr>
          <p:cNvPr id="7" name="Téglalap 6"/>
          <p:cNvSpPr/>
          <p:nvPr/>
        </p:nvSpPr>
        <p:spPr>
          <a:xfrm>
            <a:off x="1331640" y="1340768"/>
            <a:ext cx="72728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4400" cap="all" spc="100" dirty="0">
                <a:solidFill>
                  <a:prstClr val="white">
                    <a:lumMod val="95000"/>
                    <a:lumOff val="5000"/>
                  </a:prstClr>
                </a:solidFill>
                <a:latin typeface="Tw Cen MT Condensed" panose="020B0606020104020203"/>
                <a:ea typeface="+mj-ea"/>
                <a:cs typeface="+mj-cs"/>
              </a:rPr>
              <a:t>Felvételi jegyzék</a:t>
            </a:r>
            <a:br>
              <a:rPr lang="hu-HU" sz="4400" cap="all" spc="100" dirty="0">
                <a:solidFill>
                  <a:prstClr val="white">
                    <a:lumMod val="95000"/>
                    <a:lumOff val="5000"/>
                  </a:prstClr>
                </a:solidFill>
                <a:latin typeface="Tw Cen MT Condensed" panose="020B0606020104020203"/>
                <a:ea typeface="+mj-ea"/>
                <a:cs typeface="+mj-cs"/>
              </a:rPr>
            </a:br>
            <a:r>
              <a:rPr lang="hu-HU" sz="4400" cap="all" spc="100" dirty="0">
                <a:solidFill>
                  <a:prstClr val="white">
                    <a:lumMod val="95000"/>
                    <a:lumOff val="5000"/>
                  </a:prstClr>
                </a:solidFill>
                <a:latin typeface="Tw Cen MT Condensed" panose="020B0606020104020203"/>
                <a:ea typeface="+mj-ea"/>
                <a:cs typeface="+mj-cs"/>
              </a:rPr>
              <a:t>Legkésőbb: 2023. március 17-ig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5965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260648"/>
            <a:ext cx="9036496" cy="6552728"/>
          </a:xfrm>
        </p:spPr>
        <p:txBody>
          <a:bodyPr>
            <a:noAutofit/>
          </a:bodyPr>
          <a:lstStyle/>
          <a:p>
            <a:r>
              <a:rPr lang="hu-HU" sz="3200" dirty="0" smtClean="0"/>
              <a:t>OM azonosító vagy jelige</a:t>
            </a:r>
          </a:p>
          <a:p>
            <a:r>
              <a:rPr lang="hu-HU" sz="3200" dirty="0" smtClean="0"/>
              <a:t>Középiskolában kifüggesztve, honlapon, tanulmányi területenként </a:t>
            </a:r>
          </a:p>
          <a:p>
            <a:r>
              <a:rPr lang="hu-HU" sz="3200" dirty="0" smtClean="0"/>
              <a:t>Sorszám: összesített eredmény, rangsor</a:t>
            </a:r>
          </a:p>
          <a:p>
            <a:endParaRPr lang="hu-HU" sz="32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hu-HU" sz="3200" dirty="0" smtClean="0"/>
              <a:t>Művészeti, sport tanulmányi terület alkalmassági vizsga, </a:t>
            </a:r>
          </a:p>
          <a:p>
            <a:r>
              <a:rPr lang="hu-HU" sz="3200" dirty="0"/>
              <a:t>s</a:t>
            </a:r>
            <a:r>
              <a:rPr lang="hu-HU" sz="3200" dirty="0" smtClean="0"/>
              <a:t>zakképző iskolában pályaalkalmassági, egészségügyi követelmények,</a:t>
            </a:r>
          </a:p>
          <a:p>
            <a:r>
              <a:rPr lang="hu-HU" sz="3200" dirty="0" smtClean="0"/>
              <a:t>vallási iskoláknál elköteleződés.</a:t>
            </a:r>
          </a:p>
          <a:p>
            <a:r>
              <a:rPr lang="hu-HU" sz="3200" dirty="0" smtClean="0"/>
              <a:t> Nem pontozzák egyiket sem      megfelelt vagy nem felelt meg</a:t>
            </a:r>
            <a:endParaRPr lang="hu-HU" sz="3200" dirty="0"/>
          </a:p>
        </p:txBody>
      </p:sp>
      <p:sp>
        <p:nvSpPr>
          <p:cNvPr id="5" name="Jobbra nyíl 4"/>
          <p:cNvSpPr/>
          <p:nvPr/>
        </p:nvSpPr>
        <p:spPr>
          <a:xfrm flipV="1">
            <a:off x="5148064" y="6021288"/>
            <a:ext cx="288032" cy="288032"/>
          </a:xfrm>
          <a:prstGeom prst="rightArrow">
            <a:avLst>
              <a:gd name="adj1" fmla="val 50000"/>
              <a:gd name="adj2" fmla="val 579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84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290054" cy="1499616"/>
          </a:xfrm>
        </p:spPr>
        <p:txBody>
          <a:bodyPr/>
          <a:lstStyle/>
          <a:p>
            <a:r>
              <a:rPr lang="hu-HU" dirty="0" smtClean="0"/>
              <a:t>Módosító tanulói adatlap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5184576"/>
          </a:xfrm>
        </p:spPr>
        <p:txBody>
          <a:bodyPr>
            <a:noAutofit/>
          </a:bodyPr>
          <a:lstStyle/>
          <a:p>
            <a:r>
              <a:rPr lang="hu-HU" sz="3600" dirty="0" smtClean="0"/>
              <a:t>2023. március </a:t>
            </a:r>
            <a:r>
              <a:rPr lang="hu-HU" sz="3600" smtClean="0"/>
              <a:t>21-22.</a:t>
            </a:r>
          </a:p>
          <a:p>
            <a:endParaRPr lang="hu-HU" sz="3600" dirty="0" smtClean="0"/>
          </a:p>
          <a:p>
            <a:r>
              <a:rPr lang="hu-HU" sz="3600" dirty="0" smtClean="0"/>
              <a:t>Tanulmányi területet </a:t>
            </a:r>
            <a:r>
              <a:rPr lang="hu-HU" sz="3600" b="1" u="sng" dirty="0" smtClean="0">
                <a:solidFill>
                  <a:srgbClr val="FF0000"/>
                </a:solidFill>
              </a:rPr>
              <a:t>nem lehet törölni</a:t>
            </a:r>
            <a:r>
              <a:rPr lang="hu-HU" sz="3600" dirty="0" smtClean="0"/>
              <a:t>, </a:t>
            </a:r>
            <a:r>
              <a:rPr lang="hu-HU" sz="3600" dirty="0"/>
              <a:t>c</a:t>
            </a:r>
            <a:r>
              <a:rPr lang="hu-HU" sz="3600" dirty="0" smtClean="0"/>
              <a:t>sak azok sorrendjén módosítani.</a:t>
            </a:r>
          </a:p>
          <a:p>
            <a:r>
              <a:rPr lang="hu-HU" sz="3600" dirty="0" smtClean="0"/>
              <a:t>Új tanulmányi terület felvehető, a középiskolával való egyeztetést követően.</a:t>
            </a:r>
          </a:p>
          <a:p>
            <a:r>
              <a:rPr lang="hu-HU" sz="3600" dirty="0" smtClean="0"/>
              <a:t>Új iskola </a:t>
            </a:r>
            <a:r>
              <a:rPr lang="hu-HU" sz="3600" b="1" u="sng" dirty="0" smtClean="0">
                <a:solidFill>
                  <a:srgbClr val="FF0000"/>
                </a:solidFill>
              </a:rPr>
              <a:t>nem jelölhető meg</a:t>
            </a:r>
            <a:r>
              <a:rPr lang="hu-HU" sz="3600" dirty="0" smtClean="0"/>
              <a:t>.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202155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Tájékoztatás a felvételi eljárás eredményéről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2800" dirty="0" smtClean="0"/>
          </a:p>
          <a:p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</a:rPr>
              <a:t>2023. április 28-ig minden olyan intézménytől, </a:t>
            </a:r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</a:rPr>
              <a:t>ahova </a:t>
            </a:r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</a:rPr>
              <a:t>jelentkezési lapot nyújtottak be.</a:t>
            </a:r>
          </a:p>
          <a:p>
            <a:endParaRPr lang="hu-HU" sz="3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sz="3200" u="sng" dirty="0" smtClean="0">
                <a:solidFill>
                  <a:schemeClr val="accent1">
                    <a:lumMod val="75000"/>
                  </a:schemeClr>
                </a:solidFill>
              </a:rPr>
              <a:t>Fellebbezés</a:t>
            </a:r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</a:rPr>
              <a:t>: az érintett középiskola 			fenntartójának kell benyújtani.</a:t>
            </a:r>
          </a:p>
          <a:p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25311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Rendkívüli felvételi eljárás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200" dirty="0" smtClean="0">
                <a:solidFill>
                  <a:srgbClr val="0070C0"/>
                </a:solidFill>
              </a:rPr>
              <a:t>2023. május 08- augusztus 31-ig</a:t>
            </a:r>
          </a:p>
          <a:p>
            <a:r>
              <a:rPr lang="hu-HU" sz="3200" dirty="0" smtClean="0">
                <a:solidFill>
                  <a:srgbClr val="0070C0"/>
                </a:solidFill>
              </a:rPr>
              <a:t>Egyénileg, közvetlenül a középiskolával egyeztetve történik.</a:t>
            </a:r>
          </a:p>
          <a:p>
            <a:r>
              <a:rPr lang="hu-HU" sz="3200" dirty="0" smtClean="0">
                <a:solidFill>
                  <a:srgbClr val="0070C0"/>
                </a:solidFill>
              </a:rPr>
              <a:t>www.oktatas.hu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803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latin typeface="Californian FB" panose="0207040306080B030204" pitchFamily="18" charset="0"/>
              </a:rPr>
              <a:t>Beiratkozás</a:t>
            </a:r>
            <a:endParaRPr lang="hu-HU" dirty="0">
              <a:latin typeface="Californian FB" panose="0207040306080B0302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hu-HU" sz="4400" dirty="0" smtClean="0"/>
          </a:p>
          <a:p>
            <a:pPr algn="ctr"/>
            <a:r>
              <a:rPr lang="hu-HU" sz="4400" dirty="0" smtClean="0">
                <a:latin typeface="Britannic Bold" panose="020B0903060703020204" pitchFamily="34" charset="0"/>
              </a:rPr>
              <a:t>2023. június 21-23</a:t>
            </a:r>
            <a:r>
              <a:rPr lang="hu-HU" sz="4400" dirty="0" smtClean="0"/>
              <a:t>.</a:t>
            </a:r>
            <a:endParaRPr lang="hu-HU" sz="4400" dirty="0"/>
          </a:p>
        </p:txBody>
      </p:sp>
    </p:spTree>
    <p:extLst>
      <p:ext uri="{BB962C8B-B14F-4D97-AF65-F5344CB8AC3E}">
        <p14:creationId xmlns:p14="http://schemas.microsoft.com/office/powerpoint/2010/main" val="417114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Up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SNI, BTMN tanulók kedvezményei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8096" y="1844824"/>
            <a:ext cx="7290055" cy="4464536"/>
          </a:xfrm>
        </p:spPr>
        <p:txBody>
          <a:bodyPr/>
          <a:lstStyle/>
          <a:p>
            <a:r>
              <a:rPr lang="hu-HU" sz="2400" dirty="0" smtClean="0"/>
              <a:t>Továbbtanulásra kiválasztott intézmények (intézményenként változhatnak a kritériumok!)</a:t>
            </a:r>
          </a:p>
          <a:p>
            <a:r>
              <a:rPr lang="hu-HU" sz="2400" dirty="0" smtClean="0"/>
              <a:t>Központi írásbeli vizsgát szervező intézmény (kedvezmény csak az </a:t>
            </a:r>
            <a:r>
              <a:rPr lang="hu-HU" sz="2400" u="sng" dirty="0" smtClean="0">
                <a:solidFill>
                  <a:srgbClr val="00B0F0"/>
                </a:solidFill>
              </a:rPr>
              <a:t>érvényes szakértői</a:t>
            </a:r>
            <a:r>
              <a:rPr lang="hu-HU" sz="2400" dirty="0" smtClean="0">
                <a:solidFill>
                  <a:srgbClr val="00B0F0"/>
                </a:solidFill>
              </a:rPr>
              <a:t> </a:t>
            </a:r>
            <a:r>
              <a:rPr lang="hu-HU" sz="2400" u="sng" dirty="0" smtClean="0">
                <a:solidFill>
                  <a:srgbClr val="00B0F0"/>
                </a:solidFill>
              </a:rPr>
              <a:t>véleményben</a:t>
            </a:r>
            <a:r>
              <a:rPr lang="hu-HU" sz="2400" dirty="0" smtClean="0">
                <a:solidFill>
                  <a:srgbClr val="00B0F0"/>
                </a:solidFill>
              </a:rPr>
              <a:t> </a:t>
            </a:r>
            <a:r>
              <a:rPr lang="hu-HU" sz="2400" dirty="0" smtClean="0"/>
              <a:t>leírtak alapján kérhető)</a:t>
            </a:r>
          </a:p>
          <a:p>
            <a:r>
              <a:rPr lang="hu-HU" sz="2400" dirty="0" smtClean="0"/>
              <a:t>Érdemes tanulmányozni:</a:t>
            </a:r>
          </a:p>
          <a:p>
            <a:r>
              <a:rPr lang="hu-HU" sz="2400" dirty="0">
                <a:solidFill>
                  <a:srgbClr val="00B0F0"/>
                </a:solidFill>
                <a:hlinkClick r:id="rId2"/>
              </a:rPr>
              <a:t>https://</a:t>
            </a:r>
            <a:r>
              <a:rPr lang="hu-HU" sz="2400" dirty="0" smtClean="0">
                <a:solidFill>
                  <a:srgbClr val="00B0F0"/>
                </a:solidFill>
                <a:hlinkClick r:id="rId2"/>
              </a:rPr>
              <a:t>www.oktatas.hu/kozneveles/kozepfoku_felveteli_eljaras/tajekoztato_felvetelizoknek/sni_tanulok_reszvetele</a:t>
            </a:r>
            <a:endParaRPr lang="hu-HU" sz="2400" dirty="0" smtClean="0">
              <a:solidFill>
                <a:srgbClr val="00B0F0"/>
              </a:solidFill>
            </a:endParaRP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12611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063" t="15478" r="9902" b="5943"/>
          <a:stretch/>
        </p:blipFill>
        <p:spPr>
          <a:xfrm>
            <a:off x="-324544" y="116632"/>
            <a:ext cx="9985109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44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00B050"/>
                </a:solidFill>
              </a:rPr>
              <a:t>Amiben mi tudunk segíteni:</a:t>
            </a:r>
            <a:endParaRPr lang="hu-HU" dirty="0">
              <a:solidFill>
                <a:srgbClr val="00B05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8095" y="1772816"/>
            <a:ext cx="7290055" cy="4824536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00B050"/>
                </a:solidFill>
              </a:rPr>
              <a:t>Felvételi előkészítők: magyar nyelv, matematika, (angol nyelv)</a:t>
            </a:r>
          </a:p>
          <a:p>
            <a:r>
              <a:rPr lang="hu-HU" sz="2800" dirty="0" smtClean="0">
                <a:solidFill>
                  <a:srgbClr val="00B050"/>
                </a:solidFill>
              </a:rPr>
              <a:t>Beszélgetések osztályfőnöki órákon</a:t>
            </a:r>
          </a:p>
          <a:p>
            <a:r>
              <a:rPr lang="hu-HU" sz="2800" dirty="0">
                <a:solidFill>
                  <a:srgbClr val="00B050"/>
                </a:solidFill>
              </a:rPr>
              <a:t>J</a:t>
            </a:r>
            <a:r>
              <a:rPr lang="hu-HU" sz="2800" dirty="0" smtClean="0">
                <a:solidFill>
                  <a:srgbClr val="00B050"/>
                </a:solidFill>
              </a:rPr>
              <a:t>elentkezési lapok</a:t>
            </a:r>
          </a:p>
          <a:p>
            <a:r>
              <a:rPr lang="hu-HU" sz="2800" dirty="0" smtClean="0">
                <a:solidFill>
                  <a:srgbClr val="00B050"/>
                </a:solidFill>
              </a:rPr>
              <a:t>Pályaorientációs programok</a:t>
            </a:r>
          </a:p>
          <a:p>
            <a:r>
              <a:rPr lang="hu-HU" sz="2800" dirty="0" smtClean="0">
                <a:solidFill>
                  <a:srgbClr val="00B050"/>
                </a:solidFill>
              </a:rPr>
              <a:t>Osztályfőnökök-szülők</a:t>
            </a:r>
          </a:p>
          <a:p>
            <a:pPr marL="64008" indent="0">
              <a:buNone/>
            </a:pPr>
            <a:endParaRPr lang="hu-HU" dirty="0" smtClean="0"/>
          </a:p>
          <a:p>
            <a:r>
              <a:rPr lang="hu-HU" sz="2800" dirty="0" smtClean="0">
                <a:solidFill>
                  <a:srgbClr val="FF0000"/>
                </a:solidFill>
                <a:hlinkClick r:id="rId3"/>
              </a:rPr>
              <a:t>WWW.bekecs78.hu</a:t>
            </a:r>
            <a:r>
              <a:rPr lang="hu-HU" sz="2800" dirty="0" smtClean="0">
                <a:solidFill>
                  <a:srgbClr val="FF0000"/>
                </a:solidFill>
              </a:rPr>
              <a:t> 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13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547664" y="836712"/>
            <a:ext cx="6347715" cy="252028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hu-HU" sz="3200" dirty="0" smtClean="0"/>
              <a:t>„A </a:t>
            </a:r>
            <a:r>
              <a:rPr lang="hu-HU" sz="3200" dirty="0"/>
              <a:t>sikeres ember az, aki reggel felkel, este lefekszik, és közben azt csinálja, amihez kedve van</a:t>
            </a:r>
            <a:r>
              <a:rPr lang="hu-HU" sz="3200" dirty="0" smtClean="0"/>
              <a:t>.”</a:t>
            </a:r>
          </a:p>
          <a:p>
            <a:r>
              <a:rPr lang="hu-HU" sz="1400" dirty="0" smtClean="0"/>
              <a:t>Bob </a:t>
            </a:r>
            <a:r>
              <a:rPr lang="hu-HU" sz="1400" dirty="0"/>
              <a:t>Dylan</a:t>
            </a:r>
            <a:r>
              <a:rPr lang="hu-HU" dirty="0"/>
              <a:t> 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sz="1100" dirty="0"/>
              <a:t>Forrás: https://idezetek.freewb.hu/munka/</a:t>
            </a:r>
          </a:p>
        </p:txBody>
      </p:sp>
    </p:spTree>
    <p:extLst>
      <p:ext uri="{BB962C8B-B14F-4D97-AF65-F5344CB8AC3E}">
        <p14:creationId xmlns:p14="http://schemas.microsoft.com/office/powerpoint/2010/main" val="395798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Nyílt napok látogatása: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8096" y="1700808"/>
            <a:ext cx="7290055" cy="4608552"/>
          </a:xfrm>
        </p:spPr>
        <p:txBody>
          <a:bodyPr>
            <a:normAutofit lnSpcReduction="10000"/>
          </a:bodyPr>
          <a:lstStyle/>
          <a:p>
            <a:r>
              <a:rPr lang="hu-HU" sz="4000" dirty="0" smtClean="0"/>
              <a:t>Délelőtti időpontban vannak</a:t>
            </a:r>
          </a:p>
          <a:p>
            <a:endParaRPr lang="hu-HU" sz="4000" dirty="0" smtClean="0"/>
          </a:p>
          <a:p>
            <a:r>
              <a:rPr lang="hu-HU" sz="4000" u="sng" dirty="0" smtClean="0">
                <a:solidFill>
                  <a:srgbClr val="00B050"/>
                </a:solidFill>
              </a:rPr>
              <a:t>3 alkalommal engedélyezett</a:t>
            </a:r>
            <a:r>
              <a:rPr lang="hu-HU" sz="4000" dirty="0" smtClean="0"/>
              <a:t>, szülői kérelemre (e-napló), középiskolai igazolással</a:t>
            </a:r>
          </a:p>
          <a:p>
            <a:endParaRPr lang="hu-HU" sz="4000" dirty="0" smtClean="0"/>
          </a:p>
          <a:p>
            <a:r>
              <a:rPr lang="hu-HU" sz="4000" dirty="0" smtClean="0"/>
              <a:t>Osztályfőnökök vezetik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22471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0"/>
            <a:ext cx="7290054" cy="1499616"/>
          </a:xfrm>
        </p:spPr>
        <p:txBody>
          <a:bodyPr/>
          <a:lstStyle/>
          <a:p>
            <a:r>
              <a:rPr lang="hu-HU" dirty="0" smtClean="0"/>
              <a:t>Felvételi tájékoztatók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8096" y="1196752"/>
            <a:ext cx="7290055" cy="5472608"/>
          </a:xfrm>
        </p:spPr>
        <p:txBody>
          <a:bodyPr>
            <a:normAutofit lnSpcReduction="10000"/>
          </a:bodyPr>
          <a:lstStyle/>
          <a:p>
            <a:r>
              <a:rPr lang="hu-HU" sz="2800" b="1" u="sng" dirty="0" smtClean="0"/>
              <a:t>2022. október 20-tól elérhetőek a választott iskolák honlapján, valamint az Oktatási Hivatal oldalán</a:t>
            </a:r>
          </a:p>
          <a:p>
            <a:r>
              <a:rPr lang="hu-HU" sz="2400" dirty="0" smtClean="0"/>
              <a:t>Ez tartalmazza: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 smtClean="0"/>
              <a:t> A tanulmányi területek leírását, kódjait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 smtClean="0"/>
              <a:t>Felvételi eljárás rendjét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 smtClean="0"/>
              <a:t>Speciális szabályok (intézményenként változhat)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 smtClean="0"/>
              <a:t>A felvételi kérelmek elbírálásának, rangsorolásának elvét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 smtClean="0"/>
              <a:t>SNI, BTMN tanulókra vonatkozó speciális szabályokat (felvételi körülményeire, felvételre vonatkozóan</a:t>
            </a:r>
            <a:r>
              <a:rPr lang="hu-HU" sz="2400" dirty="0"/>
              <a:t>)</a:t>
            </a:r>
            <a:endParaRPr lang="hu-HU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 smtClean="0"/>
              <a:t>Szóbeli vizsga időpontját, helyét, követelményét</a:t>
            </a:r>
          </a:p>
          <a:p>
            <a:pPr>
              <a:buFont typeface="Wingdings" panose="05000000000000000000" pitchFamily="2" charset="2"/>
              <a:buChar char="Ø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784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8096" y="166587"/>
            <a:ext cx="7290054" cy="1499616"/>
          </a:xfrm>
        </p:spPr>
        <p:txBody>
          <a:bodyPr/>
          <a:lstStyle/>
          <a:p>
            <a:pPr algn="ctr"/>
            <a:r>
              <a:rPr lang="hu-HU" dirty="0" smtClean="0"/>
              <a:t>Minden egyhelyen: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8096" y="1268760"/>
            <a:ext cx="7290055" cy="50406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hu-HU" sz="2400" dirty="0">
                <a:solidFill>
                  <a:srgbClr val="FF0000"/>
                </a:solidFill>
              </a:rPr>
              <a:t>A KIFIR tanulmányi terület, felvételi tájékoztató és írásbeli </a:t>
            </a:r>
            <a:r>
              <a:rPr lang="hu-HU" sz="2400" dirty="0" smtClean="0">
                <a:solidFill>
                  <a:srgbClr val="FF0000"/>
                </a:solidFill>
              </a:rPr>
              <a:t>vizsgahelyszín </a:t>
            </a:r>
            <a:r>
              <a:rPr lang="hu-HU" sz="2400" dirty="0">
                <a:solidFill>
                  <a:srgbClr val="FF0000"/>
                </a:solidFill>
              </a:rPr>
              <a:t>keresőprogram </a:t>
            </a:r>
            <a:endParaRPr lang="hu-HU" sz="2400" dirty="0" smtClean="0">
              <a:solidFill>
                <a:srgbClr val="FF0000"/>
              </a:solidFill>
            </a:endParaRPr>
          </a:p>
          <a:p>
            <a:pPr algn="ctr"/>
            <a:r>
              <a:rPr lang="hu-HU" sz="2400" dirty="0" smtClean="0">
                <a:solidFill>
                  <a:srgbClr val="00B050"/>
                </a:solidFill>
              </a:rPr>
              <a:t>Elérési útvonal:</a:t>
            </a:r>
          </a:p>
          <a:p>
            <a:pPr algn="ctr"/>
            <a:r>
              <a:rPr lang="hu-HU" sz="3600" dirty="0">
                <a:hlinkClick r:id="rId2"/>
              </a:rPr>
              <a:t>https://</a:t>
            </a:r>
            <a:r>
              <a:rPr lang="hu-HU" sz="3600" dirty="0" smtClean="0">
                <a:hlinkClick r:id="rId2"/>
              </a:rPr>
              <a:t>kifir2.kir.hu/TTJegyzekKereso</a:t>
            </a:r>
            <a:endParaRPr lang="hu-HU" sz="3600" dirty="0" smtClean="0"/>
          </a:p>
          <a:p>
            <a:pPr algn="ctr"/>
            <a:r>
              <a:rPr lang="hu-HU" sz="2400" dirty="0" smtClean="0"/>
              <a:t>vagy</a:t>
            </a:r>
          </a:p>
          <a:p>
            <a:pPr algn="ctr"/>
            <a:r>
              <a:rPr lang="hu-HU" sz="2400" dirty="0" smtClean="0">
                <a:solidFill>
                  <a:srgbClr val="00B050"/>
                </a:solidFill>
              </a:rPr>
              <a:t>www.oktatás.hu</a:t>
            </a:r>
          </a:p>
          <a:p>
            <a:pPr algn="ctr"/>
            <a:r>
              <a:rPr lang="hu-HU" sz="2400" dirty="0" smtClean="0"/>
              <a:t>/Köznevelés/Középfokú felvételi eljárás/KIFIR tanulmányi terület, felvételi tájékoztató és írásbeli vizsgahelyszín keresőprogram</a:t>
            </a:r>
            <a:endParaRPr lang="hu-HU" dirty="0"/>
          </a:p>
          <a:p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0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/>
              <a:t>           Jelentkezés a felvételi 	vizsgára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714544"/>
          </a:xfrm>
        </p:spPr>
        <p:txBody>
          <a:bodyPr>
            <a:normAutofit/>
          </a:bodyPr>
          <a:lstStyle/>
          <a:p>
            <a:r>
              <a:rPr lang="hu-H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NEM azonos </a:t>
            </a:r>
            <a:r>
              <a:rPr lang="hu-HU" sz="3600" dirty="0" smtClean="0"/>
              <a:t>a középiskolába való jelentkezéssel!!!</a:t>
            </a:r>
          </a:p>
          <a:p>
            <a:r>
              <a:rPr lang="hu-HU" sz="3600" b="1" dirty="0" smtClean="0">
                <a:solidFill>
                  <a:srgbClr val="FFFF00"/>
                </a:solidFill>
              </a:rPr>
              <a:t>Csak egy intézménybe lehet leadni! </a:t>
            </a:r>
          </a:p>
          <a:p>
            <a:r>
              <a:rPr lang="hu-HU" sz="3600" dirty="0" smtClean="0"/>
              <a:t>Ezek listája </a:t>
            </a:r>
            <a:r>
              <a:rPr lang="hu-HU" sz="3600" u="sng" dirty="0" smtClean="0"/>
              <a:t>2022. november 16-tól az Oktatási Hivatal honlapján</a:t>
            </a:r>
            <a:r>
              <a:rPr lang="hu-HU" sz="3600" dirty="0" smtClean="0"/>
              <a:t> (az előzőekben említett pontban)</a:t>
            </a:r>
          </a:p>
          <a:p>
            <a:r>
              <a:rPr lang="hu-HU" sz="3600" b="1" dirty="0" smtClean="0">
                <a:solidFill>
                  <a:srgbClr val="FF0000"/>
                </a:solidFill>
              </a:rPr>
              <a:t>Határidő: 2022. december 2</a:t>
            </a:r>
            <a:r>
              <a:rPr lang="hu-HU" sz="3600" dirty="0" smtClean="0">
                <a:solidFill>
                  <a:srgbClr val="FF0000"/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64624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8096" y="980728"/>
            <a:ext cx="7290055" cy="5328632"/>
          </a:xfrm>
        </p:spPr>
        <p:txBody>
          <a:bodyPr>
            <a:normAutofit fontScale="92500" lnSpcReduction="10000"/>
          </a:bodyPr>
          <a:lstStyle/>
          <a:p>
            <a:r>
              <a:rPr lang="hu-HU" sz="3200" dirty="0"/>
              <a:t>A jelentkezési lapot (JELENTKEZÉSI LAP KÖZPONTI ÍRÁSBELI VIZSGÁRA) a gyerekekkel küldjük haza (honlapon is fent lesz)</a:t>
            </a:r>
          </a:p>
          <a:p>
            <a:r>
              <a:rPr lang="hu-HU" sz="3600" b="1" u="sng" dirty="0">
                <a:solidFill>
                  <a:srgbClr val="FF0000"/>
                </a:solidFill>
              </a:rPr>
              <a:t>Szülő juttatja el </a:t>
            </a:r>
            <a:r>
              <a:rPr lang="hu-HU" sz="3200" dirty="0"/>
              <a:t>abba az intézménybe, ahol a gyermek </a:t>
            </a:r>
            <a:r>
              <a:rPr lang="hu-HU" sz="3200" b="1" u="sng" dirty="0"/>
              <a:t>MEGÍRJA</a:t>
            </a:r>
            <a:r>
              <a:rPr lang="hu-HU" sz="3200" dirty="0"/>
              <a:t> majd a vizsgát. (csak 1 intézmény lehet, </a:t>
            </a:r>
            <a:r>
              <a:rPr lang="hu-HU" sz="3200" dirty="0" smtClean="0"/>
              <a:t>fontos átvetetni</a:t>
            </a:r>
            <a:r>
              <a:rPr lang="hu-HU" sz="3200" dirty="0"/>
              <a:t>)</a:t>
            </a:r>
          </a:p>
          <a:p>
            <a:r>
              <a:rPr lang="hu-HU" sz="3200" b="1" u="sng" dirty="0">
                <a:solidFill>
                  <a:srgbClr val="00B050"/>
                </a:solidFill>
              </a:rPr>
              <a:t>Történhet Ügyfélkapun keresztül elektronikusan is!!!</a:t>
            </a:r>
          </a:p>
          <a:p>
            <a:r>
              <a:rPr lang="hu-HU" sz="3200" dirty="0"/>
              <a:t>SNI, BTMN tanulók </a:t>
            </a:r>
            <a:r>
              <a:rPr lang="hu-HU" sz="3200" dirty="0" smtClean="0"/>
              <a:t>kedvezményeihez szükséges kérelem benyújtása! (kérelem+ érvényes szakértői </a:t>
            </a:r>
            <a:r>
              <a:rPr lang="hu-HU" sz="3200" dirty="0"/>
              <a:t>vélemény)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0643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63688" y="0"/>
            <a:ext cx="7290054" cy="1499616"/>
          </a:xfrm>
        </p:spPr>
        <p:txBody>
          <a:bodyPr/>
          <a:lstStyle/>
          <a:p>
            <a:r>
              <a:rPr lang="hu-HU" dirty="0" smtClean="0"/>
              <a:t>Felvételi vizsga időpontja: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4294967295"/>
          </p:nvPr>
        </p:nvSpPr>
        <p:spPr>
          <a:xfrm>
            <a:off x="0" y="1633538"/>
            <a:ext cx="8675688" cy="4891087"/>
          </a:xfrm>
        </p:spPr>
        <p:txBody>
          <a:bodyPr>
            <a:noAutofit/>
          </a:bodyPr>
          <a:lstStyle/>
          <a:p>
            <a:r>
              <a:rPr lang="hu-HU" sz="4400" b="1" dirty="0" smtClean="0">
                <a:solidFill>
                  <a:srgbClr val="FF0000"/>
                </a:solidFill>
              </a:rPr>
              <a:t>  </a:t>
            </a:r>
            <a:r>
              <a:rPr lang="hu-HU" sz="4400" b="1" dirty="0" smtClean="0">
                <a:solidFill>
                  <a:srgbClr val="FFFF00"/>
                </a:solidFill>
              </a:rPr>
              <a:t>2023. </a:t>
            </a:r>
            <a:r>
              <a:rPr lang="hu-HU" sz="4400" b="1" dirty="0">
                <a:solidFill>
                  <a:srgbClr val="FFFF00"/>
                </a:solidFill>
              </a:rPr>
              <a:t>j</a:t>
            </a:r>
            <a:r>
              <a:rPr lang="hu-HU" sz="4400" b="1" dirty="0" smtClean="0">
                <a:solidFill>
                  <a:srgbClr val="FFFF00"/>
                </a:solidFill>
              </a:rPr>
              <a:t>anuár 21.</a:t>
            </a:r>
          </a:p>
          <a:p>
            <a:pPr marL="0" indent="0">
              <a:buNone/>
            </a:pPr>
            <a:r>
              <a:rPr lang="hu-HU" sz="4400" b="1" dirty="0" smtClean="0">
                <a:solidFill>
                  <a:srgbClr val="FFFF00"/>
                </a:solidFill>
              </a:rPr>
              <a:t>	     10.00 óra</a:t>
            </a:r>
          </a:p>
          <a:p>
            <a:pPr marL="0" indent="0">
              <a:buNone/>
            </a:pPr>
            <a:r>
              <a:rPr lang="hu-HU" sz="4000" dirty="0" smtClean="0">
                <a:solidFill>
                  <a:srgbClr val="0070C0"/>
                </a:solidFill>
              </a:rPr>
              <a:t>					PÓTLÓ vizsga:</a:t>
            </a:r>
          </a:p>
          <a:p>
            <a:pPr lvl="8"/>
            <a:r>
              <a:rPr lang="hu-HU" sz="3600" b="1" dirty="0" smtClean="0">
                <a:solidFill>
                  <a:srgbClr val="0070C0"/>
                </a:solidFill>
              </a:rPr>
              <a:t>           		</a:t>
            </a:r>
            <a:r>
              <a:rPr lang="hu-HU" sz="3600" b="1" smtClean="0">
                <a:solidFill>
                  <a:srgbClr val="0070C0"/>
                </a:solidFill>
              </a:rPr>
              <a:t>	2023. </a:t>
            </a:r>
            <a:r>
              <a:rPr lang="hu-HU" sz="3600" b="1" dirty="0">
                <a:solidFill>
                  <a:srgbClr val="0070C0"/>
                </a:solidFill>
              </a:rPr>
              <a:t>j</a:t>
            </a:r>
            <a:r>
              <a:rPr lang="hu-HU" sz="3600" b="1" dirty="0" smtClean="0">
                <a:solidFill>
                  <a:srgbClr val="0070C0"/>
                </a:solidFill>
              </a:rPr>
              <a:t>anuár 31.</a:t>
            </a:r>
          </a:p>
          <a:p>
            <a:pPr marL="0" indent="0">
              <a:buNone/>
            </a:pPr>
            <a:r>
              <a:rPr lang="hu-HU" sz="4400" b="1" dirty="0" smtClean="0">
                <a:solidFill>
                  <a:srgbClr val="0070C0"/>
                </a:solidFill>
              </a:rPr>
              <a:t>						14 óra</a:t>
            </a:r>
            <a:endParaRPr lang="hu-HU" sz="5400" b="1" dirty="0">
              <a:solidFill>
                <a:srgbClr val="0070C0"/>
              </a:solidFill>
            </a:endParaRPr>
          </a:p>
          <a:p>
            <a:r>
              <a:rPr lang="hu-HU" sz="4400" dirty="0" smtClean="0">
                <a:solidFill>
                  <a:srgbClr val="00B050"/>
                </a:solidFill>
              </a:rPr>
              <a:t>2X45 perc, 15 perc szünettel</a:t>
            </a:r>
            <a:r>
              <a:rPr lang="hu-HU" sz="4400" dirty="0">
                <a:solidFill>
                  <a:srgbClr val="00B050"/>
                </a:solidFill>
              </a:rPr>
              <a:t> </a:t>
            </a:r>
            <a:r>
              <a:rPr lang="hu-HU" sz="4400" dirty="0" smtClean="0">
                <a:solidFill>
                  <a:srgbClr val="00B050"/>
                </a:solidFill>
              </a:rPr>
              <a:t>(magyar nyelv, majd matematika)</a:t>
            </a:r>
            <a:endParaRPr lang="hu-HU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35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Vörös–lila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2586</TotalTime>
  <Words>1025</Words>
  <Application>Microsoft Office PowerPoint</Application>
  <PresentationFormat>Diavetítés a képernyőre (4:3 oldalarány)</PresentationFormat>
  <Paragraphs>151</Paragraphs>
  <Slides>30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30</vt:i4>
      </vt:variant>
    </vt:vector>
  </HeadingPairs>
  <TitlesOfParts>
    <vt:vector size="38" baseType="lpstr">
      <vt:lpstr>Britannic Bold</vt:lpstr>
      <vt:lpstr>Calibri</vt:lpstr>
      <vt:lpstr>Californian FB</vt:lpstr>
      <vt:lpstr>Tw Cen MT</vt:lpstr>
      <vt:lpstr>Tw Cen MT Condensed</vt:lpstr>
      <vt:lpstr>Wingdings</vt:lpstr>
      <vt:lpstr>Wingdings 3</vt:lpstr>
      <vt:lpstr>Integrál</vt:lpstr>
      <vt:lpstr>Továbbtanulás </vt:lpstr>
      <vt:lpstr>Mai nap témái:</vt:lpstr>
      <vt:lpstr>Amiben mi tudunk segíteni:</vt:lpstr>
      <vt:lpstr>Nyílt napok látogatása:</vt:lpstr>
      <vt:lpstr>Felvételi tájékoztatók</vt:lpstr>
      <vt:lpstr>Minden egyhelyen:</vt:lpstr>
      <vt:lpstr>           Jelentkezés a felvételi  vizsgára</vt:lpstr>
      <vt:lpstr>PowerPoint-bemutató</vt:lpstr>
      <vt:lpstr>Felvételi vizsga időpontja:</vt:lpstr>
      <vt:lpstr>Vinni kell:</vt:lpstr>
      <vt:lpstr>Amennyiben szükséges, a Jogorvoslat menete:</vt:lpstr>
      <vt:lpstr>Jogorvoslat </vt:lpstr>
      <vt:lpstr>PowerPoint-bemutató</vt:lpstr>
      <vt:lpstr>A középfokú iskola a felvételi kérelemről</vt:lpstr>
      <vt:lpstr>Szóbeli vizsgák:</vt:lpstr>
      <vt:lpstr>Pontok számítása:</vt:lpstr>
      <vt:lpstr>A kiértékelt feladatlapok megtekintése:</vt:lpstr>
      <vt:lpstr>Jelentkezési lapok</vt:lpstr>
      <vt:lpstr>PowerPoint-bemutató</vt:lpstr>
      <vt:lpstr>Jelentkezési lapok és mellékletek</vt:lpstr>
      <vt:lpstr>    A tanuló által meghatározott sorrendet a középiskola NEM ismeri.</vt:lpstr>
      <vt:lpstr>PowerPoint-bemutató</vt:lpstr>
      <vt:lpstr>PowerPoint-bemutató</vt:lpstr>
      <vt:lpstr>Módosító tanulói adatlap</vt:lpstr>
      <vt:lpstr>Tájékoztatás a felvételi eljárás eredményéről</vt:lpstr>
      <vt:lpstr>Rendkívüli felvételi eljárás</vt:lpstr>
      <vt:lpstr>Beiratkozás</vt:lpstr>
      <vt:lpstr>SNI, BTMN tanulók kedvezményei</vt:lpstr>
      <vt:lpstr>PowerPoint-bemutató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Továbbtanulás</dc:title>
  <dc:creator>Jávor Annamária</dc:creator>
  <cp:lastModifiedBy>Jávor Annamária Marianna</cp:lastModifiedBy>
  <cp:revision>131</cp:revision>
  <dcterms:created xsi:type="dcterms:W3CDTF">2015-10-14T14:26:11Z</dcterms:created>
  <dcterms:modified xsi:type="dcterms:W3CDTF">2022-10-25T12:54:27Z</dcterms:modified>
</cp:coreProperties>
</file>